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4"/>
  </p:notesMasterIdLst>
  <p:sldIdLst>
    <p:sldId id="258" r:id="rId2"/>
    <p:sldId id="259" r:id="rId3"/>
    <p:sldId id="261" r:id="rId4"/>
    <p:sldId id="262" r:id="rId5"/>
    <p:sldId id="264" r:id="rId6"/>
    <p:sldId id="267" r:id="rId7"/>
    <p:sldId id="266" r:id="rId8"/>
    <p:sldId id="268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69" r:id="rId17"/>
    <p:sldId id="270" r:id="rId18"/>
    <p:sldId id="278" r:id="rId19"/>
    <p:sldId id="280" r:id="rId20"/>
    <p:sldId id="282" r:id="rId21"/>
    <p:sldId id="283" r:id="rId22"/>
    <p:sldId id="284" r:id="rId23"/>
    <p:sldId id="285" r:id="rId24"/>
    <p:sldId id="286" r:id="rId25"/>
    <p:sldId id="287" r:id="rId26"/>
    <p:sldId id="288" r:id="rId27"/>
    <p:sldId id="290" r:id="rId28"/>
    <p:sldId id="289" r:id="rId29"/>
    <p:sldId id="291" r:id="rId30"/>
    <p:sldId id="292" r:id="rId31"/>
    <p:sldId id="293" r:id="rId32"/>
    <p:sldId id="294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802EAC-4591-0C47-A3AE-B66BAA4E14C9}" v="21" dt="2021-06-19T09:32:32.4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860" autoAdjust="0"/>
    <p:restoredTop sz="95859" autoAdjust="0"/>
  </p:normalViewPr>
  <p:slideViewPr>
    <p:cSldViewPr snapToGrid="0">
      <p:cViewPr varScale="1">
        <p:scale>
          <a:sx n="61" d="100"/>
          <a:sy n="61" d="100"/>
        </p:scale>
        <p:origin x="232" y="1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C20BB3-3CCB-4FE5-991B-82F6BCB48AF3}" type="datetimeFigureOut">
              <a:rPr lang="en-US" smtClean="0"/>
              <a:t>6/19/21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46DE6-3336-457D-A091-FA20AC1C5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671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Fitness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Cardiovascular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Immune system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Cancer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Neurobiological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Sleep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Libido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0835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Social and cultural variation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7130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Social and cultural variation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060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Social and cultural variation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9767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Social and cultural variation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1525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Social and cultural variation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1690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Social and cultural variation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0516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Social and cultural variation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8615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Social and cultural variation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74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Social and cultural variation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4579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Social and cultural variation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867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Skeletal muscle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Other peripheral organs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Central nervous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558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Social and cultural variation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331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Social and cultural variation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055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Social and cultural variation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911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Social and cultural variation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7877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Social and cultural variation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732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Social and cultural variation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745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Social and cultural variation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974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Social and cultural variation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472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talking about: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Social and cultural variation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272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12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053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0389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710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14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671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073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741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491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782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6/19/21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541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6/19/21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625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DD60C94-0C9C-47B7-BE88-045235ACC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6533" y="1552397"/>
            <a:ext cx="11293912" cy="3654081"/>
          </a:xfrm>
        </p:spPr>
        <p:txBody>
          <a:bodyPr anchor="ctr">
            <a:norm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Applied Data Science Capstone – Final Project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CF7016-AC99-433F-B943-24C3736E0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0"/>
            <a:ext cx="7579574" cy="64361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3737D1-A930-4E3E-9160-3CD4AEC72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1" y="453642"/>
            <a:ext cx="3615596" cy="6451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1CFF33-010E-4E26-A285-83B182982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707627"/>
            <a:ext cx="11293913" cy="6492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54914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018A306-443B-4844-9884-D3E2C3B37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430D2A-93AA-410C-B1BB-98FEA2990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0EF52A-1A39-47D8-AA03-47A1C47BE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6DE2E2-8696-47C1-8B42-A04B409BC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DD60C94-0C9C-47B7-BE88-045235ACC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FCF7016-AC99-433F-B943-24C3736E0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0"/>
            <a:ext cx="7579574" cy="64361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3737D1-A930-4E3E-9160-3CD4AEC72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1" y="453642"/>
            <a:ext cx="3615596" cy="6451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1CFF33-010E-4E26-A285-83B182982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707627"/>
            <a:ext cx="11293913" cy="6492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0CA1802-27B2-E649-95C1-EE568414D5E4}"/>
              </a:ext>
            </a:extLst>
          </p:cNvPr>
          <p:cNvSpPr txBox="1">
            <a:spLocks/>
          </p:cNvSpPr>
          <p:nvPr/>
        </p:nvSpPr>
        <p:spPr>
          <a:xfrm>
            <a:off x="446532" y="1239110"/>
            <a:ext cx="11262865" cy="1499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dirty="0">
                <a:solidFill>
                  <a:schemeClr val="tx2"/>
                </a:solidFill>
              </a:rPr>
              <a:t>Source DATA – venues in </a:t>
            </a:r>
            <a:r>
              <a:rPr lang="en-US" sz="4400" dirty="0" err="1">
                <a:solidFill>
                  <a:schemeClr val="tx2"/>
                </a:solidFill>
              </a:rPr>
              <a:t>h.k.</a:t>
            </a:r>
            <a:endParaRPr lang="en-US" sz="4400" dirty="0">
              <a:solidFill>
                <a:schemeClr val="tx2"/>
              </a:solidFill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090ADBAA-7F6A-D047-BAEE-CEEABBD65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61782"/>
            <a:ext cx="12192000" cy="321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048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018A306-443B-4844-9884-D3E2C3B37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430D2A-93AA-410C-B1BB-98FEA2990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0EF52A-1A39-47D8-AA03-47A1C47BE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6DE2E2-8696-47C1-8B42-A04B409BC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DD60C94-0C9C-47B7-BE88-045235ACC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FCF7016-AC99-433F-B943-24C3736E0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0"/>
            <a:ext cx="7579574" cy="64361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3737D1-A930-4E3E-9160-3CD4AEC72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1" y="453642"/>
            <a:ext cx="3615596" cy="6451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1CFF33-010E-4E26-A285-83B182982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707627"/>
            <a:ext cx="11293913" cy="6492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0CA1802-27B2-E649-95C1-EE568414D5E4}"/>
              </a:ext>
            </a:extLst>
          </p:cNvPr>
          <p:cNvSpPr txBox="1">
            <a:spLocks/>
          </p:cNvSpPr>
          <p:nvPr/>
        </p:nvSpPr>
        <p:spPr>
          <a:xfrm>
            <a:off x="446532" y="1239110"/>
            <a:ext cx="11262865" cy="11959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dirty="0">
                <a:solidFill>
                  <a:schemeClr val="tx2"/>
                </a:solidFill>
              </a:rPr>
              <a:t>Processing Data – one hot encoding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2720AB4-177C-F344-B094-4283A44A7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2679172"/>
            <a:ext cx="11262866" cy="2478339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indent="0">
              <a:buNone/>
            </a:pPr>
            <a:r>
              <a:rPr lang="en-US" sz="2700" cap="all" dirty="0">
                <a:solidFill>
                  <a:schemeClr val="accent2"/>
                </a:solidFill>
              </a:rPr>
              <a:t>Use one hot encoding to:</a:t>
            </a:r>
          </a:p>
          <a:p>
            <a:pPr>
              <a:buFontTx/>
              <a:buChar char="-"/>
            </a:pPr>
            <a:r>
              <a:rPr lang="en-US" sz="2700" cap="all" dirty="0">
                <a:solidFill>
                  <a:schemeClr val="accent2"/>
                </a:solidFill>
              </a:rPr>
              <a:t>convert venue names &amp; venue categories into 0/1</a:t>
            </a:r>
          </a:p>
          <a:p>
            <a:pPr>
              <a:buFontTx/>
              <a:buChar char="-"/>
            </a:pPr>
            <a:r>
              <a:rPr lang="en-US" sz="2700" cap="all" dirty="0">
                <a:solidFill>
                  <a:schemeClr val="accent2"/>
                </a:solidFill>
              </a:rPr>
              <a:t>Group rows by neighborhood</a:t>
            </a:r>
          </a:p>
          <a:p>
            <a:pPr>
              <a:buFontTx/>
              <a:buChar char="-"/>
            </a:pPr>
            <a:r>
              <a:rPr lang="en-US" sz="2700" cap="all" dirty="0">
                <a:solidFill>
                  <a:schemeClr val="accent2"/>
                </a:solidFill>
              </a:rPr>
              <a:t>Take the average frequency of occurrence of each venue category</a:t>
            </a:r>
          </a:p>
        </p:txBody>
      </p:sp>
    </p:spTree>
    <p:extLst>
      <p:ext uri="{BB962C8B-B14F-4D97-AF65-F5344CB8AC3E}">
        <p14:creationId xmlns:p14="http://schemas.microsoft.com/office/powerpoint/2010/main" val="779674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018A306-443B-4844-9884-D3E2C3B37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430D2A-93AA-410C-B1BB-98FEA2990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0EF52A-1A39-47D8-AA03-47A1C47BE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6DE2E2-8696-47C1-8B42-A04B409BC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DD60C94-0C9C-47B7-BE88-045235ACC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FCF7016-AC99-433F-B943-24C3736E0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0"/>
            <a:ext cx="7579574" cy="64361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3737D1-A930-4E3E-9160-3CD4AEC72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1" y="453642"/>
            <a:ext cx="3615596" cy="6451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1CFF33-010E-4E26-A285-83B182982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707627"/>
            <a:ext cx="11293913" cy="6492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0CA1802-27B2-E649-95C1-EE568414D5E4}"/>
              </a:ext>
            </a:extLst>
          </p:cNvPr>
          <p:cNvSpPr txBox="1">
            <a:spLocks/>
          </p:cNvSpPr>
          <p:nvPr/>
        </p:nvSpPr>
        <p:spPr>
          <a:xfrm>
            <a:off x="446532" y="1239110"/>
            <a:ext cx="11262865" cy="10951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dirty="0">
                <a:solidFill>
                  <a:schemeClr val="tx2"/>
                </a:solidFill>
              </a:rPr>
              <a:t>Processing Data – one hot encoding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52D26758-5329-174D-96B0-9F2B0C470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31" y="2073973"/>
            <a:ext cx="11293912" cy="452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474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018A306-443B-4844-9884-D3E2C3B37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430D2A-93AA-410C-B1BB-98FEA2990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0EF52A-1A39-47D8-AA03-47A1C47BE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6DE2E2-8696-47C1-8B42-A04B409BC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DD60C94-0C9C-47B7-BE88-045235ACC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FCF7016-AC99-433F-B943-24C3736E0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0"/>
            <a:ext cx="7579574" cy="64361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3737D1-A930-4E3E-9160-3CD4AEC72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1" y="453642"/>
            <a:ext cx="3615596" cy="6451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1CFF33-010E-4E26-A285-83B182982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707627"/>
            <a:ext cx="11293913" cy="6492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0CA1802-27B2-E649-95C1-EE568414D5E4}"/>
              </a:ext>
            </a:extLst>
          </p:cNvPr>
          <p:cNvSpPr txBox="1">
            <a:spLocks/>
          </p:cNvSpPr>
          <p:nvPr/>
        </p:nvSpPr>
        <p:spPr>
          <a:xfrm>
            <a:off x="446532" y="1239110"/>
            <a:ext cx="11262865" cy="11959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200" dirty="0">
                <a:solidFill>
                  <a:schemeClr val="tx2"/>
                </a:solidFill>
              </a:rPr>
              <a:t>Processing Data – k-means clustering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2720AB4-177C-F344-B094-4283A44A7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2679172"/>
            <a:ext cx="11262866" cy="2478339"/>
          </a:xfrm>
        </p:spPr>
        <p:txBody>
          <a:bodyPr vert="horz" lIns="91440" tIns="45720" rIns="91440" bIns="45720" rtlCol="0" anchor="ctr">
            <a:normAutofit fontScale="92500"/>
          </a:bodyPr>
          <a:lstStyle/>
          <a:p>
            <a:pPr marL="0" indent="0">
              <a:buNone/>
            </a:pPr>
            <a:r>
              <a:rPr lang="en-US" sz="2700" cap="all" dirty="0">
                <a:solidFill>
                  <a:schemeClr val="accent2"/>
                </a:solidFill>
              </a:rPr>
              <a:t>Use k-means clustering to find the most relevant cluster of neighborhood for further analysis. Steps include:</a:t>
            </a:r>
          </a:p>
          <a:p>
            <a:pPr>
              <a:buFontTx/>
              <a:buChar char="-"/>
            </a:pPr>
            <a:r>
              <a:rPr lang="en-US" sz="2700" cap="all" dirty="0">
                <a:solidFill>
                  <a:schemeClr val="accent2"/>
                </a:solidFill>
              </a:rPr>
              <a:t>Group the top 10 most common venues in each neighborhood</a:t>
            </a:r>
          </a:p>
          <a:p>
            <a:pPr>
              <a:buFontTx/>
              <a:buChar char="-"/>
            </a:pPr>
            <a:r>
              <a:rPr lang="en-US" sz="2700" cap="all" dirty="0">
                <a:solidFill>
                  <a:schemeClr val="accent2"/>
                </a:solidFill>
              </a:rPr>
              <a:t>Use silhouette score to Calculate the most optimal k-value</a:t>
            </a:r>
          </a:p>
          <a:p>
            <a:pPr>
              <a:buFontTx/>
              <a:buChar char="-"/>
            </a:pPr>
            <a:r>
              <a:rPr lang="en-US" sz="2700" cap="all" dirty="0">
                <a:solidFill>
                  <a:schemeClr val="accent2"/>
                </a:solidFill>
              </a:rPr>
              <a:t>Cluster the dataset using k-means</a:t>
            </a:r>
          </a:p>
        </p:txBody>
      </p:sp>
    </p:spTree>
    <p:extLst>
      <p:ext uri="{BB962C8B-B14F-4D97-AF65-F5344CB8AC3E}">
        <p14:creationId xmlns:p14="http://schemas.microsoft.com/office/powerpoint/2010/main" val="641491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018A306-443B-4844-9884-D3E2C3B37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430D2A-93AA-410C-B1BB-98FEA2990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0EF52A-1A39-47D8-AA03-47A1C47BE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6DE2E2-8696-47C1-8B42-A04B409BC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DD60C94-0C9C-47B7-BE88-045235ACC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FCF7016-AC99-433F-B943-24C3736E0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0"/>
            <a:ext cx="7579574" cy="64361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3737D1-A930-4E3E-9160-3CD4AEC72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1" y="453642"/>
            <a:ext cx="3615596" cy="6451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1CFF33-010E-4E26-A285-83B182982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707627"/>
            <a:ext cx="11293913" cy="6492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0CA1802-27B2-E649-95C1-EE568414D5E4}"/>
              </a:ext>
            </a:extLst>
          </p:cNvPr>
          <p:cNvSpPr txBox="1">
            <a:spLocks/>
          </p:cNvSpPr>
          <p:nvPr/>
        </p:nvSpPr>
        <p:spPr>
          <a:xfrm>
            <a:off x="446533" y="1098755"/>
            <a:ext cx="11262865" cy="10034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200" dirty="0">
                <a:solidFill>
                  <a:schemeClr val="tx2"/>
                </a:solidFill>
              </a:rPr>
              <a:t>Processing Data – silhouette score 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6935C5C-A02C-2942-857A-E657430E7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816" y="2679173"/>
            <a:ext cx="4089400" cy="1499654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0" indent="0">
              <a:buNone/>
            </a:pPr>
            <a:r>
              <a:rPr lang="en-US" sz="2700" cap="all" dirty="0">
                <a:solidFill>
                  <a:schemeClr val="accent2"/>
                </a:solidFill>
              </a:rPr>
              <a:t>The k-value is optimal at k=9, whereas the silhouette score is the highest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3F9B54FA-42B8-704D-BC99-ACD7D6120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498" y="2035363"/>
            <a:ext cx="5604510" cy="363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336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018A306-443B-4844-9884-D3E2C3B37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430D2A-93AA-410C-B1BB-98FEA2990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0EF52A-1A39-47D8-AA03-47A1C47BE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6DE2E2-8696-47C1-8B42-A04B409BC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DD60C94-0C9C-47B7-BE88-045235ACC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FCF7016-AC99-433F-B943-24C3736E0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0"/>
            <a:ext cx="7579574" cy="64361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3737D1-A930-4E3E-9160-3CD4AEC72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1" y="453642"/>
            <a:ext cx="3615596" cy="6451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1CFF33-010E-4E26-A285-83B182982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707627"/>
            <a:ext cx="11293913" cy="6492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0CA1802-27B2-E649-95C1-EE568414D5E4}"/>
              </a:ext>
            </a:extLst>
          </p:cNvPr>
          <p:cNvSpPr txBox="1">
            <a:spLocks/>
          </p:cNvSpPr>
          <p:nvPr/>
        </p:nvSpPr>
        <p:spPr>
          <a:xfrm>
            <a:off x="446533" y="1120534"/>
            <a:ext cx="11262865" cy="9094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200" dirty="0">
                <a:solidFill>
                  <a:schemeClr val="tx2"/>
                </a:solidFill>
              </a:rPr>
              <a:t>Processing Data – k-means clustering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6935C5C-A02C-2942-857A-E657430E76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2679172"/>
            <a:ext cx="2382519" cy="2099319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sz="2700" cap="all" dirty="0">
                <a:solidFill>
                  <a:schemeClr val="accent2"/>
                </a:solidFill>
              </a:rPr>
              <a:t>The data are clustered into 9 groups and are labeled from 0 to 8.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7273EDF2-45A3-1345-B1C0-B291443F0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548" y="1839587"/>
            <a:ext cx="8875327" cy="377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459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018A306-443B-4844-9884-D3E2C3B37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430D2A-93AA-410C-B1BB-98FEA2990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0EF52A-1A39-47D8-AA03-47A1C47BE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6DE2E2-8696-47C1-8B42-A04B409BC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DD60C94-0C9C-47B7-BE88-045235ACC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FCF7016-AC99-433F-B943-24C3736E0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0"/>
            <a:ext cx="7579574" cy="64361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3737D1-A930-4E3E-9160-3CD4AEC72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1" y="453642"/>
            <a:ext cx="3615596" cy="6451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1CFF33-010E-4E26-A285-83B182982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707627"/>
            <a:ext cx="11293913" cy="6492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0CA1802-27B2-E649-95C1-EE568414D5E4}"/>
              </a:ext>
            </a:extLst>
          </p:cNvPr>
          <p:cNvSpPr txBox="1">
            <a:spLocks/>
          </p:cNvSpPr>
          <p:nvPr/>
        </p:nvSpPr>
        <p:spPr>
          <a:xfrm>
            <a:off x="446533" y="1284237"/>
            <a:ext cx="11262865" cy="1499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800" dirty="0">
                <a:solidFill>
                  <a:schemeClr val="tx2"/>
                </a:solidFill>
              </a:rPr>
              <a:t>Visualization – neighborhood in </a:t>
            </a:r>
            <a:r>
              <a:rPr lang="en-US" sz="3800" dirty="0" err="1">
                <a:solidFill>
                  <a:schemeClr val="tx2"/>
                </a:solidFill>
              </a:rPr>
              <a:t>H.k.</a:t>
            </a:r>
            <a:endParaRPr lang="en-US" sz="3800" dirty="0">
              <a:solidFill>
                <a:schemeClr val="tx2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DA89F54-15E4-B14D-9CD4-546340D27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2679173"/>
            <a:ext cx="11262866" cy="14996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700" cap="all" dirty="0">
                <a:solidFill>
                  <a:schemeClr val="accent2"/>
                </a:solidFill>
              </a:rPr>
              <a:t>Visualize all the neighborhood (sub-districts) located in </a:t>
            </a:r>
            <a:r>
              <a:rPr lang="en-US" sz="2700" cap="all" dirty="0" err="1">
                <a:solidFill>
                  <a:schemeClr val="accent2"/>
                </a:solidFill>
              </a:rPr>
              <a:t>h.k.</a:t>
            </a:r>
            <a:r>
              <a:rPr lang="en-US" sz="2700" cap="all" dirty="0">
                <a:solidFill>
                  <a:schemeClr val="accent2"/>
                </a:solidFill>
              </a:rPr>
              <a:t> using folium package</a:t>
            </a:r>
          </a:p>
        </p:txBody>
      </p:sp>
    </p:spTree>
    <p:extLst>
      <p:ext uri="{BB962C8B-B14F-4D97-AF65-F5344CB8AC3E}">
        <p14:creationId xmlns:p14="http://schemas.microsoft.com/office/powerpoint/2010/main" val="963455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27D97973-F842-EC4A-993E-15EA83EF2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100"/>
            <a:ext cx="12192000" cy="672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601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018A306-443B-4844-9884-D3E2C3B37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430D2A-93AA-410C-B1BB-98FEA2990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0EF52A-1A39-47D8-AA03-47A1C47BE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6DE2E2-8696-47C1-8B42-A04B409BC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DD60C94-0C9C-47B7-BE88-045235ACC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FCF7016-AC99-433F-B943-24C3736E0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0"/>
            <a:ext cx="7579574" cy="64361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3737D1-A930-4E3E-9160-3CD4AEC72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1" y="453642"/>
            <a:ext cx="3615596" cy="6451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1CFF33-010E-4E26-A285-83B182982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707627"/>
            <a:ext cx="11293913" cy="6492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0CA1802-27B2-E649-95C1-EE568414D5E4}"/>
              </a:ext>
            </a:extLst>
          </p:cNvPr>
          <p:cNvSpPr txBox="1">
            <a:spLocks/>
          </p:cNvSpPr>
          <p:nvPr/>
        </p:nvSpPr>
        <p:spPr>
          <a:xfrm>
            <a:off x="446533" y="1284237"/>
            <a:ext cx="11262865" cy="1499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300" dirty="0">
                <a:solidFill>
                  <a:schemeClr val="tx2"/>
                </a:solidFill>
              </a:rPr>
              <a:t>Visualization – clustered neighborhood in </a:t>
            </a:r>
            <a:r>
              <a:rPr lang="en-US" sz="3300" dirty="0" err="1">
                <a:solidFill>
                  <a:schemeClr val="tx2"/>
                </a:solidFill>
              </a:rPr>
              <a:t>H.k.</a:t>
            </a:r>
            <a:endParaRPr lang="en-US" sz="3300" dirty="0">
              <a:solidFill>
                <a:schemeClr val="tx2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DA89F54-15E4-B14D-9CD4-546340D27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2679173"/>
            <a:ext cx="11262866" cy="14996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700" cap="all" dirty="0">
                <a:solidFill>
                  <a:schemeClr val="accent2"/>
                </a:solidFill>
              </a:rPr>
              <a:t>Visualize all the neighborhood (sub-districts) located in </a:t>
            </a:r>
            <a:r>
              <a:rPr lang="en-US" sz="2700" cap="all" dirty="0" err="1">
                <a:solidFill>
                  <a:schemeClr val="accent2"/>
                </a:solidFill>
              </a:rPr>
              <a:t>h.k.</a:t>
            </a:r>
            <a:r>
              <a:rPr lang="en-US" sz="2700" cap="all" dirty="0">
                <a:solidFill>
                  <a:schemeClr val="accent2"/>
                </a:solidFill>
              </a:rPr>
              <a:t>, by clustering the venues into 9 groups</a:t>
            </a:r>
          </a:p>
        </p:txBody>
      </p:sp>
    </p:spTree>
    <p:extLst>
      <p:ext uri="{BB962C8B-B14F-4D97-AF65-F5344CB8AC3E}">
        <p14:creationId xmlns:p14="http://schemas.microsoft.com/office/powerpoint/2010/main" val="3160263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62BC36DF-97ED-604C-8651-F86AEE080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2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862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373F125-DEF3-41D6-9918-AB21A2ACC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E9F226-EB6E-48C9-ADDA-636DE4BF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581" y="485678"/>
            <a:ext cx="4174743" cy="58887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9157" y="1113764"/>
            <a:ext cx="3269749" cy="4624327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5155905" y="1113764"/>
            <a:ext cx="6108179" cy="4624327"/>
          </a:xfrm>
        </p:spPr>
        <p:txBody>
          <a:bodyPr anchor="ctr">
            <a:normAutofit/>
          </a:bodyPr>
          <a:lstStyle/>
          <a:p>
            <a:r>
              <a:rPr lang="en-US" sz="2800" dirty="0"/>
              <a:t>Introduction</a:t>
            </a:r>
          </a:p>
          <a:p>
            <a:r>
              <a:rPr lang="en-US" sz="2800" dirty="0"/>
              <a:t>Source Data</a:t>
            </a:r>
          </a:p>
          <a:p>
            <a:r>
              <a:rPr lang="en-US" sz="2800" dirty="0"/>
              <a:t>Data Processing</a:t>
            </a:r>
          </a:p>
          <a:p>
            <a:r>
              <a:rPr lang="en-US" sz="2800" dirty="0"/>
              <a:t>Visualization</a:t>
            </a:r>
          </a:p>
          <a:p>
            <a:r>
              <a:rPr lang="en-US" sz="2800" dirty="0"/>
              <a:t>Analysis</a:t>
            </a:r>
          </a:p>
          <a:p>
            <a:r>
              <a:rPr lang="en-US" sz="28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095829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018A306-443B-4844-9884-D3E2C3B37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430D2A-93AA-410C-B1BB-98FEA2990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0EF52A-1A39-47D8-AA03-47A1C47BE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6DE2E2-8696-47C1-8B42-A04B409BC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DD60C94-0C9C-47B7-BE88-045235ACC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FCF7016-AC99-433F-B943-24C3736E0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0"/>
            <a:ext cx="7579574" cy="64361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3737D1-A930-4E3E-9160-3CD4AEC72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1" y="453642"/>
            <a:ext cx="3615596" cy="6451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1CFF33-010E-4E26-A285-83B182982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707627"/>
            <a:ext cx="11293913" cy="6492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0CA1802-27B2-E649-95C1-EE568414D5E4}"/>
              </a:ext>
            </a:extLst>
          </p:cNvPr>
          <p:cNvSpPr txBox="1">
            <a:spLocks/>
          </p:cNvSpPr>
          <p:nvPr/>
        </p:nvSpPr>
        <p:spPr>
          <a:xfrm>
            <a:off x="446533" y="1183653"/>
            <a:ext cx="11262865" cy="8937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800" dirty="0">
                <a:solidFill>
                  <a:schemeClr val="tx2"/>
                </a:solidFill>
              </a:rPr>
              <a:t>Analysis – choosing the target cluster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DA89F54-15E4-B14D-9CD4-546340D27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2679172"/>
            <a:ext cx="11262866" cy="2212868"/>
          </a:xfr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>
              <a:buFontTx/>
              <a:buChar char="-"/>
            </a:pPr>
            <a:r>
              <a:rPr lang="en-US" sz="2700" cap="all" dirty="0">
                <a:solidFill>
                  <a:schemeClr val="accent2"/>
                </a:solidFill>
              </a:rPr>
              <a:t>Venues are grouped mainly into two clusters, so we will choose the most suitable cluster</a:t>
            </a:r>
          </a:p>
          <a:p>
            <a:pPr>
              <a:buFontTx/>
              <a:buChar char="-"/>
            </a:pPr>
            <a:r>
              <a:rPr lang="en-US" sz="2700" cap="all" dirty="0">
                <a:solidFill>
                  <a:schemeClr val="accent2"/>
                </a:solidFill>
              </a:rPr>
              <a:t>For cluster #0, miscellaneous venues such as gym pool, trail</a:t>
            </a:r>
          </a:p>
          <a:p>
            <a:pPr>
              <a:buFontTx/>
              <a:buChar char="-"/>
            </a:pPr>
            <a:r>
              <a:rPr lang="en-US" sz="2700" cap="all" dirty="0">
                <a:solidFill>
                  <a:schemeClr val="accent2"/>
                </a:solidFill>
              </a:rPr>
              <a:t>For cluster #5, venues shown are focused on shopping mall, restaurants, transportation facilities, which seems to be a more accessible and convenient place, so will be beneficial for opening a gym business there</a:t>
            </a:r>
          </a:p>
          <a:p>
            <a:pPr>
              <a:buFontTx/>
              <a:buChar char="-"/>
            </a:pPr>
            <a:r>
              <a:rPr lang="en-US" sz="2700" cap="all" dirty="0">
                <a:solidFill>
                  <a:schemeClr val="accent2"/>
                </a:solidFill>
              </a:rPr>
              <a:t>Target cluster – cluster #5</a:t>
            </a:r>
          </a:p>
        </p:txBody>
      </p:sp>
    </p:spTree>
    <p:extLst>
      <p:ext uri="{BB962C8B-B14F-4D97-AF65-F5344CB8AC3E}">
        <p14:creationId xmlns:p14="http://schemas.microsoft.com/office/powerpoint/2010/main" val="39795056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103C3DFD-A193-5741-A855-B7FB8E5C4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9491" y="685800"/>
            <a:ext cx="14361491" cy="580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7021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04D1880A-FE87-A349-A977-A7805046E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36984" y="716280"/>
            <a:ext cx="14228984" cy="542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3882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018A306-443B-4844-9884-D3E2C3B37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430D2A-93AA-410C-B1BB-98FEA2990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0EF52A-1A39-47D8-AA03-47A1C47BE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6DE2E2-8696-47C1-8B42-A04B409BC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DD60C94-0C9C-47B7-BE88-045235ACC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FCF7016-AC99-433F-B943-24C3736E0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0"/>
            <a:ext cx="7579574" cy="64361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3737D1-A930-4E3E-9160-3CD4AEC72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1" y="453642"/>
            <a:ext cx="3615596" cy="6451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1CFF33-010E-4E26-A285-83B182982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707627"/>
            <a:ext cx="11293913" cy="6492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0CA1802-27B2-E649-95C1-EE568414D5E4}"/>
              </a:ext>
            </a:extLst>
          </p:cNvPr>
          <p:cNvSpPr txBox="1">
            <a:spLocks/>
          </p:cNvSpPr>
          <p:nvPr/>
        </p:nvSpPr>
        <p:spPr>
          <a:xfrm>
            <a:off x="446533" y="1183653"/>
            <a:ext cx="11262865" cy="8937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800" dirty="0">
                <a:solidFill>
                  <a:schemeClr val="tx2"/>
                </a:solidFill>
              </a:rPr>
              <a:t>Analysis – Find the optimal neighborhoods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DA89F54-15E4-B14D-9CD4-546340D27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2679172"/>
            <a:ext cx="11262866" cy="24783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Tx/>
              <a:buChar char="-"/>
            </a:pPr>
            <a:r>
              <a:rPr lang="en-US" sz="2700" cap="all" dirty="0">
                <a:solidFill>
                  <a:schemeClr val="accent2"/>
                </a:solidFill>
              </a:rPr>
              <a:t>Filtering out neighborhoods that already have venues providing gym/ATHLETICS &amp; SPORTS services</a:t>
            </a:r>
          </a:p>
        </p:txBody>
      </p:sp>
    </p:spTree>
    <p:extLst>
      <p:ext uri="{BB962C8B-B14F-4D97-AF65-F5344CB8AC3E}">
        <p14:creationId xmlns:p14="http://schemas.microsoft.com/office/powerpoint/2010/main" val="1058719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 with medium confidence">
            <a:extLst>
              <a:ext uri="{FF2B5EF4-FFF2-40B4-BE49-F238E27FC236}">
                <a16:creationId xmlns:a16="http://schemas.microsoft.com/office/drawing/2014/main" id="{28C5965C-DD5C-1341-BF6B-BBB155768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93" y="-137160"/>
            <a:ext cx="11308080" cy="2745400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545872FF-61E9-FF43-B634-0FFBC2BE4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27" y="2607843"/>
            <a:ext cx="11324147" cy="425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654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018A306-443B-4844-9884-D3E2C3B37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430D2A-93AA-410C-B1BB-98FEA2990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0EF52A-1A39-47D8-AA03-47A1C47BE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6DE2E2-8696-47C1-8B42-A04B409BC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DD60C94-0C9C-47B7-BE88-045235ACC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FCF7016-AC99-433F-B943-24C3736E0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0"/>
            <a:ext cx="7579574" cy="64361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3737D1-A930-4E3E-9160-3CD4AEC72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1" y="453642"/>
            <a:ext cx="3615596" cy="6451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1CFF33-010E-4E26-A285-83B182982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707627"/>
            <a:ext cx="11293913" cy="6492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0CA1802-27B2-E649-95C1-EE568414D5E4}"/>
              </a:ext>
            </a:extLst>
          </p:cNvPr>
          <p:cNvSpPr txBox="1">
            <a:spLocks/>
          </p:cNvSpPr>
          <p:nvPr/>
        </p:nvSpPr>
        <p:spPr>
          <a:xfrm>
            <a:off x="446533" y="1183653"/>
            <a:ext cx="11262865" cy="8937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800" dirty="0">
                <a:solidFill>
                  <a:schemeClr val="tx2"/>
                </a:solidFill>
              </a:rPr>
              <a:t>Analysis – Find the optimal neighborhoods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DA89F54-15E4-B14D-9CD4-546340D27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2679172"/>
            <a:ext cx="11262866" cy="24783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Tx/>
              <a:buChar char="-"/>
            </a:pPr>
            <a:r>
              <a:rPr lang="en-US" sz="2700" cap="all" dirty="0">
                <a:solidFill>
                  <a:schemeClr val="accent2"/>
                </a:solidFill>
              </a:rPr>
              <a:t>Filtering our neighborhoods that have hotels/pier/zoo, which will have low demand for gym/fitness equipment/services</a:t>
            </a:r>
          </a:p>
        </p:txBody>
      </p:sp>
    </p:spTree>
    <p:extLst>
      <p:ext uri="{BB962C8B-B14F-4D97-AF65-F5344CB8AC3E}">
        <p14:creationId xmlns:p14="http://schemas.microsoft.com/office/powerpoint/2010/main" val="25021548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1E02E84D-8437-CD4C-8E35-A0B0651B1D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78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6573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E7083133-EAA9-E549-9238-52F378535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94" y="3093966"/>
            <a:ext cx="11332211" cy="4226061"/>
          </a:xfrm>
          <a:prstGeom prst="rect">
            <a:avLst/>
          </a:prstGeom>
        </p:spPr>
      </p:pic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0146E41A-A6C0-6746-B386-431EE1444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94" y="-110792"/>
            <a:ext cx="11332211" cy="312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9435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018A306-443B-4844-9884-D3E2C3B37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430D2A-93AA-410C-B1BB-98FEA2990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0EF52A-1A39-47D8-AA03-47A1C47BE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6DE2E2-8696-47C1-8B42-A04B409BC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DD60C94-0C9C-47B7-BE88-045235ACC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FCF7016-AC99-433F-B943-24C3736E0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0"/>
            <a:ext cx="7579574" cy="64361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3737D1-A930-4E3E-9160-3CD4AEC72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1" y="453642"/>
            <a:ext cx="3615596" cy="6451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1CFF33-010E-4E26-A285-83B182982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707627"/>
            <a:ext cx="11293913" cy="6492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0CA1802-27B2-E649-95C1-EE568414D5E4}"/>
              </a:ext>
            </a:extLst>
          </p:cNvPr>
          <p:cNvSpPr txBox="1">
            <a:spLocks/>
          </p:cNvSpPr>
          <p:nvPr/>
        </p:nvSpPr>
        <p:spPr>
          <a:xfrm>
            <a:off x="446533" y="1183653"/>
            <a:ext cx="11262865" cy="8937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800" dirty="0">
                <a:solidFill>
                  <a:schemeClr val="tx2"/>
                </a:solidFill>
              </a:rPr>
              <a:t>Analysis – Find the optimal neighborhoods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DA89F54-15E4-B14D-9CD4-546340D27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2679172"/>
            <a:ext cx="11262866" cy="24783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Tx/>
              <a:buChar char="-"/>
            </a:pPr>
            <a:r>
              <a:rPr lang="en-US" sz="2700" cap="all" dirty="0">
                <a:solidFill>
                  <a:schemeClr val="accent2"/>
                </a:solidFill>
              </a:rPr>
              <a:t>Filtering our neighborhoods that with average (or even below average) rental price (for 1000 square feet, in HKD), which would be affordable for running a small gym business</a:t>
            </a:r>
          </a:p>
        </p:txBody>
      </p:sp>
    </p:spTree>
    <p:extLst>
      <p:ext uri="{BB962C8B-B14F-4D97-AF65-F5344CB8AC3E}">
        <p14:creationId xmlns:p14="http://schemas.microsoft.com/office/powerpoint/2010/main" val="40348540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3199F640-B04F-6347-9EE1-641EC26DB0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6" r="1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64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018A306-443B-4844-9884-D3E2C3B37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430D2A-93AA-410C-B1BB-98FEA2990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0EF52A-1A39-47D8-AA03-47A1C47BE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6DE2E2-8696-47C1-8B42-A04B409BC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DD60C94-0C9C-47B7-BE88-045235ACC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6532" y="1239110"/>
            <a:ext cx="11293913" cy="149965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Introduction – Business insight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581" y="2618331"/>
            <a:ext cx="11262866" cy="2588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800" cap="all" dirty="0">
                <a:solidFill>
                  <a:schemeClr val="accent2"/>
                </a:solidFill>
              </a:rPr>
              <a:t>Reasons of Starting a Gym or fitness center business in Hong Kong (</a:t>
            </a:r>
            <a:r>
              <a:rPr lang="en-US" sz="2800" cap="all" dirty="0" err="1">
                <a:solidFill>
                  <a:schemeClr val="accent2"/>
                </a:solidFill>
              </a:rPr>
              <a:t>h.k.</a:t>
            </a:r>
            <a:r>
              <a:rPr lang="en-US" sz="2800" cap="all" dirty="0">
                <a:solidFill>
                  <a:schemeClr val="accent2"/>
                </a:solidFill>
              </a:rPr>
              <a:t>): </a:t>
            </a:r>
          </a:p>
          <a:p>
            <a:pPr>
              <a:buFontTx/>
              <a:buChar char="-"/>
            </a:pPr>
            <a:r>
              <a:rPr lang="en-US" sz="2800" cap="all" dirty="0">
                <a:solidFill>
                  <a:schemeClr val="accent2"/>
                </a:solidFill>
              </a:rPr>
              <a:t>Generates income through receiving membership fees &amp; selling fitness equipment</a:t>
            </a:r>
          </a:p>
          <a:p>
            <a:pPr>
              <a:buFontTx/>
              <a:buChar char="-"/>
            </a:pPr>
            <a:r>
              <a:rPr lang="en-US" sz="2800" cap="all" dirty="0">
                <a:solidFill>
                  <a:schemeClr val="accent2"/>
                </a:solidFill>
              </a:rPr>
              <a:t>Makes people healthier </a:t>
            </a:r>
            <a:r>
              <a:rPr lang="en-US" sz="2800" cap="all" dirty="0">
                <a:solidFill>
                  <a:schemeClr val="accent2"/>
                </a:solidFill>
                <a:sym typeface="Wingdings" pitchFamily="2" charset="2"/>
              </a:rPr>
              <a:t> transform their lives</a:t>
            </a:r>
            <a:endParaRPr lang="en-US" sz="2800" cap="all" dirty="0">
              <a:solidFill>
                <a:schemeClr val="accent2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FCF7016-AC99-433F-B943-24C3736E0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0"/>
            <a:ext cx="7579574" cy="64361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3737D1-A930-4E3E-9160-3CD4AEC72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1" y="453642"/>
            <a:ext cx="3615596" cy="6451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1CFF33-010E-4E26-A285-83B182982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707627"/>
            <a:ext cx="11293913" cy="6492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036450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018A306-443B-4844-9884-D3E2C3B37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430D2A-93AA-410C-B1BB-98FEA2990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0EF52A-1A39-47D8-AA03-47A1C47BE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6DE2E2-8696-47C1-8B42-A04B409BC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DD60C94-0C9C-47B7-BE88-045235ACC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FCF7016-AC99-433F-B943-24C3736E0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0"/>
            <a:ext cx="7579574" cy="64361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3737D1-A930-4E3E-9160-3CD4AEC72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1" y="453642"/>
            <a:ext cx="3615596" cy="6451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1CFF33-010E-4E26-A285-83B182982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707627"/>
            <a:ext cx="11293913" cy="6492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0CA1802-27B2-E649-95C1-EE568414D5E4}"/>
              </a:ext>
            </a:extLst>
          </p:cNvPr>
          <p:cNvSpPr txBox="1">
            <a:spLocks/>
          </p:cNvSpPr>
          <p:nvPr/>
        </p:nvSpPr>
        <p:spPr>
          <a:xfrm>
            <a:off x="446533" y="1183653"/>
            <a:ext cx="11262865" cy="8937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800" dirty="0">
                <a:solidFill>
                  <a:schemeClr val="tx2"/>
                </a:solidFill>
              </a:rPr>
              <a:t>Analysis – Find the optimal neighborhoods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DA89F54-15E4-B14D-9CD4-546340D27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2386940"/>
            <a:ext cx="11262866" cy="2770572"/>
          </a:xfr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>
              <a:buFontTx/>
              <a:buChar char="-"/>
            </a:pPr>
            <a:r>
              <a:rPr lang="en-US" sz="2700" cap="all" dirty="0" err="1">
                <a:solidFill>
                  <a:schemeClr val="accent2"/>
                </a:solidFill>
              </a:rPr>
              <a:t>H.k.</a:t>
            </a:r>
            <a:r>
              <a:rPr lang="en-US" sz="2700" cap="all" dirty="0">
                <a:solidFill>
                  <a:schemeClr val="accent2"/>
                </a:solidFill>
              </a:rPr>
              <a:t> neighborhoods are narrowed down from 122 to 17</a:t>
            </a:r>
          </a:p>
          <a:p>
            <a:pPr>
              <a:buFontTx/>
              <a:buChar char="-"/>
            </a:pPr>
            <a:r>
              <a:rPr lang="en-US" sz="2700" cap="all" dirty="0">
                <a:solidFill>
                  <a:schemeClr val="accent2"/>
                </a:solidFill>
              </a:rPr>
              <a:t>Group the sub-categories shown in top 10 most common venues list in these 17 neighborhoods into 5 groups: </a:t>
            </a:r>
          </a:p>
          <a:p>
            <a:pPr lvl="1">
              <a:buFontTx/>
              <a:buChar char="-"/>
            </a:pPr>
            <a:r>
              <a:rPr lang="en-US" sz="2500" cap="all" dirty="0">
                <a:solidFill>
                  <a:schemeClr val="accent2"/>
                </a:solidFill>
              </a:rPr>
              <a:t>Dining</a:t>
            </a:r>
          </a:p>
          <a:p>
            <a:pPr lvl="1">
              <a:buFontTx/>
              <a:buChar char="-"/>
            </a:pPr>
            <a:r>
              <a:rPr lang="en-US" sz="2500" cap="all" dirty="0">
                <a:solidFill>
                  <a:schemeClr val="accent2"/>
                </a:solidFill>
              </a:rPr>
              <a:t>Event</a:t>
            </a:r>
          </a:p>
          <a:p>
            <a:pPr lvl="1">
              <a:buFontTx/>
              <a:buChar char="-"/>
            </a:pPr>
            <a:r>
              <a:rPr lang="en-US" sz="2500" cap="all" dirty="0">
                <a:solidFill>
                  <a:schemeClr val="accent2"/>
                </a:solidFill>
              </a:rPr>
              <a:t>Shopping</a:t>
            </a:r>
          </a:p>
          <a:p>
            <a:pPr lvl="1">
              <a:buFontTx/>
              <a:buChar char="-"/>
            </a:pPr>
            <a:r>
              <a:rPr lang="en-US" sz="2500" cap="all" dirty="0">
                <a:solidFill>
                  <a:schemeClr val="accent2"/>
                </a:solidFill>
              </a:rPr>
              <a:t>Transport</a:t>
            </a:r>
          </a:p>
          <a:p>
            <a:pPr lvl="1">
              <a:buFontTx/>
              <a:buChar char="-"/>
            </a:pPr>
            <a:r>
              <a:rPr lang="en-US" sz="2500" cap="all" dirty="0">
                <a:solidFill>
                  <a:schemeClr val="accent2"/>
                </a:solidFill>
              </a:rPr>
              <a:t>others</a:t>
            </a:r>
          </a:p>
        </p:txBody>
      </p:sp>
    </p:spTree>
    <p:extLst>
      <p:ext uri="{BB962C8B-B14F-4D97-AF65-F5344CB8AC3E}">
        <p14:creationId xmlns:p14="http://schemas.microsoft.com/office/powerpoint/2010/main" val="32129289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D58F3E39-17CB-4E49-BCB7-F53B78F26C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" y="0"/>
            <a:ext cx="120253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80790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018A306-443B-4844-9884-D3E2C3B37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430D2A-93AA-410C-B1BB-98FEA2990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0EF52A-1A39-47D8-AA03-47A1C47BE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6DE2E2-8696-47C1-8B42-A04B409BC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DD60C94-0C9C-47B7-BE88-045235ACC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FCF7016-AC99-433F-B943-24C3736E0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0"/>
            <a:ext cx="7579574" cy="64361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3737D1-A930-4E3E-9160-3CD4AEC72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1" y="453642"/>
            <a:ext cx="3615596" cy="6451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1CFF33-010E-4E26-A285-83B182982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707627"/>
            <a:ext cx="11293913" cy="6492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0CA1802-27B2-E649-95C1-EE568414D5E4}"/>
              </a:ext>
            </a:extLst>
          </p:cNvPr>
          <p:cNvSpPr txBox="1">
            <a:spLocks/>
          </p:cNvSpPr>
          <p:nvPr/>
        </p:nvSpPr>
        <p:spPr>
          <a:xfrm>
            <a:off x="446533" y="1183653"/>
            <a:ext cx="11262865" cy="8937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3800" dirty="0">
                <a:solidFill>
                  <a:schemeClr val="tx2"/>
                </a:solidFill>
              </a:rPr>
              <a:t>Conclusion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DA89F54-15E4-B14D-9CD4-546340D27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2386940"/>
            <a:ext cx="11262866" cy="2770572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>
              <a:buFontTx/>
              <a:buChar char="-"/>
            </a:pPr>
            <a:r>
              <a:rPr lang="en-US" sz="2700" cap="all" dirty="0">
                <a:solidFill>
                  <a:schemeClr val="accent2"/>
                </a:solidFill>
              </a:rPr>
              <a:t>Open a gym business in a neighborhood that:</a:t>
            </a:r>
          </a:p>
          <a:p>
            <a:pPr lvl="1">
              <a:buFontTx/>
              <a:buChar char="-"/>
            </a:pPr>
            <a:r>
              <a:rPr lang="en-US" sz="2300" cap="all" dirty="0">
                <a:solidFill>
                  <a:schemeClr val="accent2"/>
                </a:solidFill>
              </a:rPr>
              <a:t>Does not have competitors proving similar sport/gym services</a:t>
            </a:r>
          </a:p>
          <a:p>
            <a:pPr lvl="1">
              <a:buFontTx/>
              <a:buChar char="-"/>
            </a:pPr>
            <a:r>
              <a:rPr lang="en-US" sz="2300" cap="all" dirty="0">
                <a:solidFill>
                  <a:schemeClr val="accent2"/>
                </a:solidFill>
              </a:rPr>
              <a:t>Has Higher demand of sport/gym services</a:t>
            </a:r>
          </a:p>
          <a:p>
            <a:pPr lvl="1">
              <a:buFontTx/>
              <a:buChar char="-"/>
            </a:pPr>
            <a:r>
              <a:rPr lang="en-US" sz="2300" cap="all" dirty="0">
                <a:solidFill>
                  <a:schemeClr val="accent2"/>
                </a:solidFill>
              </a:rPr>
              <a:t>is inexpensive</a:t>
            </a:r>
          </a:p>
          <a:p>
            <a:pPr lvl="1">
              <a:buFontTx/>
              <a:buChar char="-"/>
            </a:pPr>
            <a:r>
              <a:rPr lang="en-US" sz="2300" cap="all" dirty="0">
                <a:solidFill>
                  <a:schemeClr val="accent2"/>
                </a:solidFill>
              </a:rPr>
              <a:t>Is economically diverse</a:t>
            </a:r>
          </a:p>
          <a:p>
            <a:pPr>
              <a:buFontTx/>
              <a:buChar char="-"/>
            </a:pPr>
            <a:r>
              <a:rPr lang="en-US" sz="2500" cap="all" dirty="0">
                <a:solidFill>
                  <a:schemeClr val="accent2"/>
                </a:solidFill>
              </a:rPr>
              <a:t>Neighborhoods “</a:t>
            </a:r>
            <a:r>
              <a:rPr lang="en-US" sz="2500" cap="all" dirty="0" err="1">
                <a:solidFill>
                  <a:schemeClr val="accent2"/>
                </a:solidFill>
              </a:rPr>
              <a:t>luen</a:t>
            </a:r>
            <a:r>
              <a:rPr lang="en-US" sz="2500" cap="all" dirty="0">
                <a:solidFill>
                  <a:schemeClr val="accent2"/>
                </a:solidFill>
              </a:rPr>
              <a:t> wo hui”, “tin shui Wai”, “Kwai Chung”, “Diamond hill” are optimal for running a gym business</a:t>
            </a:r>
          </a:p>
        </p:txBody>
      </p:sp>
    </p:spTree>
    <p:extLst>
      <p:ext uri="{BB962C8B-B14F-4D97-AF65-F5344CB8AC3E}">
        <p14:creationId xmlns:p14="http://schemas.microsoft.com/office/powerpoint/2010/main" val="2983763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018A306-443B-4844-9884-D3E2C3B37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430D2A-93AA-410C-B1BB-98FEA2990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0EF52A-1A39-47D8-AA03-47A1C47BE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6DE2E2-8696-47C1-8B42-A04B409BC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DD60C94-0C9C-47B7-BE88-045235ACC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FCF7016-AC99-433F-B943-24C3736E0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0"/>
            <a:ext cx="7579574" cy="64361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3737D1-A930-4E3E-9160-3CD4AEC72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1" y="453642"/>
            <a:ext cx="3615596" cy="6451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1CFF33-010E-4E26-A285-83B182982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707627"/>
            <a:ext cx="11293913" cy="6492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F102A75-0884-EC4E-AFBD-05ED7C48E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32" y="1239110"/>
            <a:ext cx="11262865" cy="149965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solidFill>
                  <a:schemeClr val="tx2"/>
                </a:solidFill>
              </a:rPr>
              <a:t>Introduction - topic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CC6038F-C55E-2B44-B61C-F744B887B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581" y="2738764"/>
            <a:ext cx="11262866" cy="1802756"/>
          </a:xfr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0" indent="0">
              <a:buNone/>
            </a:pPr>
            <a:r>
              <a:rPr lang="en-US" sz="3200" cap="all" dirty="0">
                <a:solidFill>
                  <a:schemeClr val="accent2"/>
                </a:solidFill>
              </a:rPr>
              <a:t>Investigate which neighborhood in Hong </a:t>
            </a:r>
            <a:r>
              <a:rPr lang="en-US" sz="3200" cap="all" dirty="0" err="1">
                <a:solidFill>
                  <a:schemeClr val="accent2"/>
                </a:solidFill>
              </a:rPr>
              <a:t>kong</a:t>
            </a:r>
            <a:r>
              <a:rPr lang="en-US" sz="3200" cap="all" dirty="0">
                <a:solidFill>
                  <a:schemeClr val="accent2"/>
                </a:solidFill>
              </a:rPr>
              <a:t> would be the best location to open a GYM business, with the following criteria:</a:t>
            </a:r>
          </a:p>
          <a:p>
            <a:pPr>
              <a:buFontTx/>
              <a:buChar char="-"/>
            </a:pPr>
            <a:r>
              <a:rPr lang="en-US" sz="3200" cap="all" dirty="0">
                <a:solidFill>
                  <a:schemeClr val="accent2"/>
                </a:solidFill>
              </a:rPr>
              <a:t>Neighborhoods that do not provide similar sport services</a:t>
            </a:r>
          </a:p>
          <a:p>
            <a:pPr>
              <a:buFontTx/>
              <a:buChar char="-"/>
            </a:pPr>
            <a:r>
              <a:rPr lang="en-US" sz="3200" cap="all" dirty="0">
                <a:solidFill>
                  <a:schemeClr val="accent2"/>
                </a:solidFill>
              </a:rPr>
              <a:t>Inexpensive neighborhoods</a:t>
            </a:r>
          </a:p>
        </p:txBody>
      </p:sp>
    </p:spTree>
    <p:extLst>
      <p:ext uri="{BB962C8B-B14F-4D97-AF65-F5344CB8AC3E}">
        <p14:creationId xmlns:p14="http://schemas.microsoft.com/office/powerpoint/2010/main" val="1641130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018A306-443B-4844-9884-D3E2C3B37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430D2A-93AA-410C-B1BB-98FEA2990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0EF52A-1A39-47D8-AA03-47A1C47BE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6DE2E2-8696-47C1-8B42-A04B409BC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DD60C94-0C9C-47B7-BE88-045235ACC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FCF7016-AC99-433F-B943-24C3736E0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0"/>
            <a:ext cx="7579574" cy="64361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3737D1-A930-4E3E-9160-3CD4AEC72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1" y="453642"/>
            <a:ext cx="3615596" cy="6451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1CFF33-010E-4E26-A285-83B182982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707627"/>
            <a:ext cx="11293913" cy="6492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0CA1802-27B2-E649-95C1-EE568414D5E4}"/>
              </a:ext>
            </a:extLst>
          </p:cNvPr>
          <p:cNvSpPr txBox="1">
            <a:spLocks/>
          </p:cNvSpPr>
          <p:nvPr/>
        </p:nvSpPr>
        <p:spPr>
          <a:xfrm>
            <a:off x="446532" y="1239110"/>
            <a:ext cx="11262865" cy="1499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>
                <a:solidFill>
                  <a:schemeClr val="tx2"/>
                </a:solidFill>
              </a:rPr>
              <a:t>Source DATA – districts in </a:t>
            </a:r>
            <a:r>
              <a:rPr lang="en-US" sz="5400" dirty="0" err="1">
                <a:solidFill>
                  <a:schemeClr val="tx2"/>
                </a:solidFill>
              </a:rPr>
              <a:t>h.k.</a:t>
            </a:r>
            <a:endParaRPr lang="en-US" sz="5400" dirty="0">
              <a:solidFill>
                <a:schemeClr val="tx2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B589CCC-16F5-E54C-B94C-995FF1671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581" y="2828259"/>
            <a:ext cx="11262866" cy="2378219"/>
          </a:xfr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 marL="0" indent="0">
              <a:buNone/>
            </a:pPr>
            <a:r>
              <a:rPr lang="en-US" sz="3200" b="1" cap="all" dirty="0">
                <a:solidFill>
                  <a:schemeClr val="accent2"/>
                </a:solidFill>
              </a:rPr>
              <a:t>Content</a:t>
            </a:r>
            <a:r>
              <a:rPr lang="en-US" sz="3200" cap="all" dirty="0">
                <a:solidFill>
                  <a:schemeClr val="accent2"/>
                </a:solidFill>
              </a:rPr>
              <a:t>:  </a:t>
            </a:r>
          </a:p>
          <a:p>
            <a:pPr marL="0" indent="0">
              <a:buNone/>
            </a:pPr>
            <a:r>
              <a:rPr lang="en-US" sz="3200" cap="all" dirty="0">
                <a:solidFill>
                  <a:schemeClr val="accent2"/>
                </a:solidFill>
              </a:rPr>
              <a:t>Investigate which neighborhood in </a:t>
            </a:r>
            <a:r>
              <a:rPr lang="en-US" sz="3200" cap="all" dirty="0" err="1">
                <a:solidFill>
                  <a:schemeClr val="accent2"/>
                </a:solidFill>
              </a:rPr>
              <a:t>h.k.</a:t>
            </a:r>
            <a:r>
              <a:rPr lang="en-US" sz="3200" cap="all" dirty="0">
                <a:solidFill>
                  <a:schemeClr val="accent2"/>
                </a:solidFill>
              </a:rPr>
              <a:t> would be the best location to open such a business</a:t>
            </a:r>
          </a:p>
          <a:p>
            <a:pPr marL="0" indent="0">
              <a:buNone/>
            </a:pPr>
            <a:endParaRPr lang="en-US" sz="3200" cap="all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sz="3200" b="1" cap="all" dirty="0">
                <a:solidFill>
                  <a:schemeClr val="accent2"/>
                </a:solidFill>
              </a:rPr>
              <a:t>Format</a:t>
            </a:r>
            <a:r>
              <a:rPr lang="en-US" sz="3200" cap="all" dirty="0">
                <a:solidFill>
                  <a:schemeClr val="accent2"/>
                </a:solidFill>
              </a:rPr>
              <a:t>: csv</a:t>
            </a:r>
          </a:p>
        </p:txBody>
      </p:sp>
    </p:spTree>
    <p:extLst>
      <p:ext uri="{BB962C8B-B14F-4D97-AF65-F5344CB8AC3E}">
        <p14:creationId xmlns:p14="http://schemas.microsoft.com/office/powerpoint/2010/main" val="4151405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018A306-443B-4844-9884-D3E2C3B37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430D2A-93AA-410C-B1BB-98FEA2990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0EF52A-1A39-47D8-AA03-47A1C47BE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6DE2E2-8696-47C1-8B42-A04B409BC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DD60C94-0C9C-47B7-BE88-045235ACC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FCF7016-AC99-433F-B943-24C3736E0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0"/>
            <a:ext cx="7579574" cy="64361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3737D1-A930-4E3E-9160-3CD4AEC72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1" y="453642"/>
            <a:ext cx="3615596" cy="6451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1CFF33-010E-4E26-A285-83B182982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707627"/>
            <a:ext cx="11293913" cy="6492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0CA1802-27B2-E649-95C1-EE568414D5E4}"/>
              </a:ext>
            </a:extLst>
          </p:cNvPr>
          <p:cNvSpPr txBox="1">
            <a:spLocks/>
          </p:cNvSpPr>
          <p:nvPr/>
        </p:nvSpPr>
        <p:spPr>
          <a:xfrm>
            <a:off x="446532" y="1239110"/>
            <a:ext cx="11262865" cy="1499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400" dirty="0">
                <a:solidFill>
                  <a:schemeClr val="tx2"/>
                </a:solidFill>
              </a:rPr>
              <a:t>Source DATA – districts in H.K.</a:t>
            </a:r>
          </a:p>
        </p:txBody>
      </p:sp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0B588D26-2AC5-614D-8577-2402F4445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86" y="2618330"/>
            <a:ext cx="11373626" cy="375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289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018A306-443B-4844-9884-D3E2C3B37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430D2A-93AA-410C-B1BB-98FEA2990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0EF52A-1A39-47D8-AA03-47A1C47BE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6DE2E2-8696-47C1-8B42-A04B409BC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DD60C94-0C9C-47B7-BE88-045235ACC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FCF7016-AC99-433F-B943-24C3736E0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0"/>
            <a:ext cx="7579574" cy="64361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3737D1-A930-4E3E-9160-3CD4AEC72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1" y="453642"/>
            <a:ext cx="3615596" cy="6451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1CFF33-010E-4E26-A285-83B182982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707627"/>
            <a:ext cx="11293913" cy="6492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0CA1802-27B2-E649-95C1-EE568414D5E4}"/>
              </a:ext>
            </a:extLst>
          </p:cNvPr>
          <p:cNvSpPr txBox="1">
            <a:spLocks/>
          </p:cNvSpPr>
          <p:nvPr/>
        </p:nvSpPr>
        <p:spPr>
          <a:xfrm>
            <a:off x="446532" y="1239110"/>
            <a:ext cx="11262865" cy="1499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dirty="0">
                <a:solidFill>
                  <a:schemeClr val="tx2"/>
                </a:solidFill>
              </a:rPr>
              <a:t>Source DATA – neighborhood in </a:t>
            </a:r>
            <a:r>
              <a:rPr lang="en-US" sz="4400" dirty="0" err="1">
                <a:solidFill>
                  <a:schemeClr val="tx2"/>
                </a:solidFill>
              </a:rPr>
              <a:t>h.k.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B589CCC-16F5-E54C-B94C-995FF1671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581" y="2828259"/>
            <a:ext cx="11262866" cy="2790631"/>
          </a:xfr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marL="0" indent="0">
              <a:buNone/>
            </a:pPr>
            <a:r>
              <a:rPr lang="en-US" sz="2700" b="1" cap="all" dirty="0">
                <a:solidFill>
                  <a:schemeClr val="accent2"/>
                </a:solidFill>
              </a:rPr>
              <a:t>Content</a:t>
            </a:r>
            <a:r>
              <a:rPr lang="en-US" sz="2700" cap="all" dirty="0">
                <a:solidFill>
                  <a:schemeClr val="accent2"/>
                </a:solidFill>
              </a:rPr>
              <a:t>:  </a:t>
            </a:r>
          </a:p>
          <a:p>
            <a:pPr marL="0" indent="0">
              <a:buNone/>
            </a:pPr>
            <a:r>
              <a:rPr lang="en-US" sz="2700" cap="all" dirty="0">
                <a:solidFill>
                  <a:schemeClr val="accent2"/>
                </a:solidFill>
              </a:rPr>
              <a:t>By using function </a:t>
            </a:r>
            <a:r>
              <a:rPr lang="en-US" sz="2700" cap="all" dirty="0" err="1">
                <a:solidFill>
                  <a:schemeClr val="accent2"/>
                </a:solidFill>
              </a:rPr>
              <a:t>Nominatim</a:t>
            </a:r>
            <a:r>
              <a:rPr lang="en-US" sz="2700" cap="all" dirty="0">
                <a:solidFill>
                  <a:schemeClr val="accent2"/>
                </a:solidFill>
              </a:rPr>
              <a:t>, operated by Open street map (OSM) to:</a:t>
            </a:r>
          </a:p>
          <a:p>
            <a:pPr marL="0" indent="0">
              <a:buNone/>
            </a:pPr>
            <a:r>
              <a:rPr lang="en-US" sz="2700" cap="all" dirty="0">
                <a:solidFill>
                  <a:schemeClr val="accent2"/>
                </a:solidFill>
              </a:rPr>
              <a:t>- Receive a specific location as input</a:t>
            </a:r>
          </a:p>
          <a:p>
            <a:pPr marL="0" indent="0">
              <a:buNone/>
            </a:pPr>
            <a:r>
              <a:rPr lang="en-US" sz="2700" cap="all" dirty="0">
                <a:solidFill>
                  <a:schemeClr val="accent2"/>
                </a:solidFill>
              </a:rPr>
              <a:t>- Return the location’s latitude &amp; longitude as output</a:t>
            </a:r>
          </a:p>
          <a:p>
            <a:pPr marL="0" indent="0">
              <a:buNone/>
            </a:pPr>
            <a:endParaRPr lang="en-US" sz="2700" cap="all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sz="2700" b="1" cap="all" dirty="0">
                <a:solidFill>
                  <a:schemeClr val="accent2"/>
                </a:solidFill>
              </a:rPr>
              <a:t>Format</a:t>
            </a:r>
            <a:r>
              <a:rPr lang="en-US" sz="2700" cap="all" dirty="0">
                <a:solidFill>
                  <a:schemeClr val="accent2"/>
                </a:solidFill>
              </a:rPr>
              <a:t>: json</a:t>
            </a:r>
          </a:p>
        </p:txBody>
      </p:sp>
    </p:spTree>
    <p:extLst>
      <p:ext uri="{BB962C8B-B14F-4D97-AF65-F5344CB8AC3E}">
        <p14:creationId xmlns:p14="http://schemas.microsoft.com/office/powerpoint/2010/main" val="1489625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018A306-443B-4844-9884-D3E2C3B37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430D2A-93AA-410C-B1BB-98FEA2990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0EF52A-1A39-47D8-AA03-47A1C47BE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6DE2E2-8696-47C1-8B42-A04B409BC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DD60C94-0C9C-47B7-BE88-045235ACC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FCF7016-AC99-433F-B943-24C3736E0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0"/>
            <a:ext cx="7579574" cy="64361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3737D1-A930-4E3E-9160-3CD4AEC72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1" y="453642"/>
            <a:ext cx="3615596" cy="6451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1CFF33-010E-4E26-A285-83B182982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707627"/>
            <a:ext cx="11293913" cy="6492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0CA1802-27B2-E649-95C1-EE568414D5E4}"/>
              </a:ext>
            </a:extLst>
          </p:cNvPr>
          <p:cNvSpPr txBox="1">
            <a:spLocks/>
          </p:cNvSpPr>
          <p:nvPr/>
        </p:nvSpPr>
        <p:spPr>
          <a:xfrm>
            <a:off x="446532" y="1239110"/>
            <a:ext cx="11262865" cy="14996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dirty="0">
                <a:solidFill>
                  <a:schemeClr val="tx2"/>
                </a:solidFill>
              </a:rPr>
              <a:t>Source DATA – neighborhood in </a:t>
            </a:r>
            <a:r>
              <a:rPr lang="en-US" sz="4400" dirty="0" err="1">
                <a:solidFill>
                  <a:schemeClr val="tx2"/>
                </a:solidFill>
              </a:rPr>
              <a:t>h.k.</a:t>
            </a:r>
            <a:endParaRPr lang="en-US" sz="4400" dirty="0">
              <a:solidFill>
                <a:schemeClr val="tx2"/>
              </a:solidFill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CBAB09D-F884-754A-AAA8-5C9F4401D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99" y="2535650"/>
            <a:ext cx="11150785" cy="308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839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018A306-443B-4844-9884-D3E2C3B37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430D2A-93AA-410C-B1BB-98FEA2990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0EF52A-1A39-47D8-AA03-47A1C47BE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6DE2E2-8696-47C1-8B42-A04B409BC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DD60C94-0C9C-47B7-BE88-045235ACCC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FCF7016-AC99-433F-B943-24C3736E0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0"/>
            <a:ext cx="7579574" cy="643614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3737D1-A930-4E3E-9160-3CD4AEC72A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1" y="453642"/>
            <a:ext cx="3615596" cy="64511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1CFF33-010E-4E26-A285-83B182982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5707627"/>
            <a:ext cx="11293913" cy="64922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0CA1802-27B2-E649-95C1-EE568414D5E4}"/>
              </a:ext>
            </a:extLst>
          </p:cNvPr>
          <p:cNvSpPr txBox="1">
            <a:spLocks/>
          </p:cNvSpPr>
          <p:nvPr/>
        </p:nvSpPr>
        <p:spPr>
          <a:xfrm>
            <a:off x="446532" y="1239110"/>
            <a:ext cx="11262865" cy="1499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400" dirty="0">
                <a:solidFill>
                  <a:schemeClr val="tx2"/>
                </a:solidFill>
              </a:rPr>
              <a:t>Source DATA – venues in </a:t>
            </a:r>
            <a:r>
              <a:rPr lang="en-US" sz="4400" dirty="0" err="1">
                <a:solidFill>
                  <a:schemeClr val="tx2"/>
                </a:solidFill>
              </a:rPr>
              <a:t>h.k.</a:t>
            </a:r>
            <a:endParaRPr lang="en-US" sz="4400" dirty="0">
              <a:solidFill>
                <a:schemeClr val="tx2"/>
              </a:solidFill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B589CCC-16F5-E54C-B94C-995FF16716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581" y="2828259"/>
            <a:ext cx="11262866" cy="2790631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marL="0" indent="0">
              <a:buNone/>
            </a:pPr>
            <a:r>
              <a:rPr lang="en-US" sz="2700" b="1" cap="all" dirty="0">
                <a:solidFill>
                  <a:schemeClr val="accent2"/>
                </a:solidFill>
              </a:rPr>
              <a:t>Content</a:t>
            </a:r>
            <a:r>
              <a:rPr lang="en-US" sz="2700" cap="all" dirty="0">
                <a:solidFill>
                  <a:schemeClr val="accent2"/>
                </a:solidFill>
              </a:rPr>
              <a:t>:  </a:t>
            </a:r>
          </a:p>
          <a:p>
            <a:pPr marL="0" indent="0">
              <a:buNone/>
            </a:pPr>
            <a:r>
              <a:rPr lang="en-US" sz="2700" cap="all" dirty="0">
                <a:solidFill>
                  <a:schemeClr val="accent2"/>
                </a:solidFill>
              </a:rPr>
              <a:t>By using foursquare to:</a:t>
            </a:r>
          </a:p>
          <a:p>
            <a:pPr marL="0" indent="0">
              <a:buNone/>
            </a:pPr>
            <a:r>
              <a:rPr lang="en-US" sz="2700" cap="all" dirty="0">
                <a:solidFill>
                  <a:schemeClr val="accent2"/>
                </a:solidFill>
              </a:rPr>
              <a:t>- Receive each neighborhood’s Latitude &amp; Longitude</a:t>
            </a:r>
          </a:p>
          <a:p>
            <a:pPr marL="0" indent="0">
              <a:buNone/>
            </a:pPr>
            <a:r>
              <a:rPr lang="en-US" sz="2700" cap="all" dirty="0">
                <a:solidFill>
                  <a:schemeClr val="accent2"/>
                </a:solidFill>
              </a:rPr>
              <a:t>- Return nearby venues’ latitude &amp; longitude as output</a:t>
            </a:r>
          </a:p>
          <a:p>
            <a:pPr marL="0" indent="0">
              <a:buNone/>
            </a:pPr>
            <a:endParaRPr lang="en-US" sz="2700" cap="all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sz="2700" b="1" cap="all" dirty="0">
                <a:solidFill>
                  <a:schemeClr val="accent2"/>
                </a:solidFill>
              </a:rPr>
              <a:t>Format</a:t>
            </a:r>
            <a:r>
              <a:rPr lang="en-US" sz="2700" cap="all" dirty="0">
                <a:solidFill>
                  <a:schemeClr val="accent2"/>
                </a:solidFill>
              </a:rPr>
              <a:t>: json</a:t>
            </a:r>
          </a:p>
        </p:txBody>
      </p:sp>
    </p:spTree>
    <p:extLst>
      <p:ext uri="{BB962C8B-B14F-4D97-AF65-F5344CB8AC3E}">
        <p14:creationId xmlns:p14="http://schemas.microsoft.com/office/powerpoint/2010/main" val="202688787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65359"/>
      </a:accent1>
      <a:accent2>
        <a:srgbClr val="ED8428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1352</TotalTime>
  <Words>877</Words>
  <Application>Microsoft Macintosh PowerPoint</Application>
  <PresentationFormat>Widescreen</PresentationFormat>
  <Paragraphs>154</Paragraphs>
  <Slides>32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Gill Sans MT</vt:lpstr>
      <vt:lpstr>Wingdings 2</vt:lpstr>
      <vt:lpstr>Dividend</vt:lpstr>
      <vt:lpstr>Applied Data Science Capstone – Final Project</vt:lpstr>
      <vt:lpstr>Contents</vt:lpstr>
      <vt:lpstr>Introduction – Business insight</vt:lpstr>
      <vt:lpstr>Introduction - topic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LEE, Sze Wing Sophia</dc:creator>
  <cp:lastModifiedBy>LEE, Sze Wing Sophia</cp:lastModifiedBy>
  <cp:revision>155</cp:revision>
  <dcterms:created xsi:type="dcterms:W3CDTF">2021-06-19T08:24:10Z</dcterms:created>
  <dcterms:modified xsi:type="dcterms:W3CDTF">2021-06-20T07:20:31Z</dcterms:modified>
</cp:coreProperties>
</file>